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4" r:id="rId2"/>
  </p:sldMasterIdLst>
  <p:sldIdLst>
    <p:sldId id="258" r:id="rId3"/>
    <p:sldId id="259" r:id="rId4"/>
    <p:sldId id="260" r:id="rId5"/>
    <p:sldId id="261" r:id="rId6"/>
    <p:sldId id="262" r:id="rId7"/>
    <p:sldId id="263" r:id="rId8"/>
    <p:sldId id="264" r:id="rId9"/>
    <p:sldId id="265" r:id="rId10"/>
    <p:sldId id="266" r:id="rId11"/>
    <p:sldId id="267" r:id="rId12"/>
    <p:sldId id="268"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E68968-10B9-4470-A2FB-81C943D627A5}">
          <p14:sldIdLst>
            <p14:sldId id="258"/>
            <p14:sldId id="259"/>
            <p14:sldId id="260"/>
            <p14:sldId id="261"/>
            <p14:sldId id="262"/>
            <p14:sldId id="263"/>
            <p14:sldId id="264"/>
            <p14:sldId id="265"/>
            <p14:sldId id="266"/>
            <p14:sldId id="267"/>
            <p14:sldId id="268"/>
            <p14:sldId id="2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A01"/>
    <a:srgbClr val="EBF45A"/>
    <a:srgbClr val="C115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3" autoAdjust="0"/>
    <p:restoredTop sz="94660"/>
  </p:normalViewPr>
  <p:slideViewPr>
    <p:cSldViewPr snapToGrid="0">
      <p:cViewPr varScale="1">
        <p:scale>
          <a:sx n="84" d="100"/>
          <a:sy n="84" d="100"/>
        </p:scale>
        <p:origin x="754"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83E9E7FD-475A-4DAD-A1C4-734CD74745B3}" type="slidenum">
              <a:rPr lang="en-US" smtClean="0"/>
              <a:t>‹#›</a:t>
            </a:fld>
            <a:endParaRPr lang="en-US"/>
          </a:p>
        </p:txBody>
      </p:sp>
    </p:spTree>
    <p:extLst>
      <p:ext uri="{BB962C8B-B14F-4D97-AF65-F5344CB8AC3E}">
        <p14:creationId xmlns:p14="http://schemas.microsoft.com/office/powerpoint/2010/main" val="57168622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D1D74BF0-DBF8-48E8-AAA2-95108D1630A7}" type="datetimeFigureOut">
              <a:rPr lang="en-US" smtClean="0"/>
              <a:t>11/17/2023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83E9E7FD-475A-4DAD-A1C4-734CD74745B3}" type="slidenum">
              <a:rPr lang="en-US" smtClean="0"/>
              <a:t>‹#›</a:t>
            </a:fld>
            <a:endParaRPr lang="en-US"/>
          </a:p>
        </p:txBody>
      </p:sp>
    </p:spTree>
    <p:extLst>
      <p:ext uri="{BB962C8B-B14F-4D97-AF65-F5344CB8AC3E}">
        <p14:creationId xmlns:p14="http://schemas.microsoft.com/office/powerpoint/2010/main" val="1480464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D1D74BF0-DBF8-48E8-AAA2-95108D1630A7}" type="datetimeFigureOut">
              <a:rPr lang="en-US" smtClean="0"/>
              <a:t>11/17/2023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83E9E7FD-475A-4DAD-A1C4-734CD74745B3}" type="slidenum">
              <a:rPr lang="en-US" smtClean="0"/>
              <a:t>‹#›</a:t>
            </a:fld>
            <a:endParaRPr lang="en-US"/>
          </a:p>
        </p:txBody>
      </p:sp>
    </p:spTree>
    <p:extLst>
      <p:ext uri="{BB962C8B-B14F-4D97-AF65-F5344CB8AC3E}">
        <p14:creationId xmlns:p14="http://schemas.microsoft.com/office/powerpoint/2010/main" val="355232573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9887B7B-3001-4D6D-9BA5-DF978526F28E}" type="datetimeFigureOut">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11/17/2023</a:t>
            </a:fld>
            <a:endPar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E1E9BE7-5954-49A4-AF9A-C3131E778205}"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556812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9887B7B-3001-4D6D-9BA5-DF978526F28E}" type="datetimeFigureOut">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11/17/2023</a:t>
            </a:fld>
            <a:endPar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E1E9BE7-5954-49A4-AF9A-C3131E778205}"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31901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9887B7B-3001-4D6D-9BA5-DF978526F28E}" type="datetimeFigureOut">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11/17/2023</a:t>
            </a:fld>
            <a:endPar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E1E9BE7-5954-49A4-AF9A-C3131E778205}"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43915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9887B7B-3001-4D6D-9BA5-DF978526F28E}" type="datetimeFigureOut">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11/17/2023</a:t>
            </a:fld>
            <a:endPar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E1E9BE7-5954-49A4-AF9A-C3131E778205}"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361128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9887B7B-3001-4D6D-9BA5-DF978526F28E}" type="datetimeFigureOut">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11/17/2023</a:t>
            </a:fld>
            <a:endPar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E1E9BE7-5954-49A4-AF9A-C3131E778205}"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50044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9887B7B-3001-4D6D-9BA5-DF978526F28E}" type="datetimeFigureOut">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11/17/2023</a:t>
            </a:fld>
            <a:endPar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E1E9BE7-5954-49A4-AF9A-C3131E778205}"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931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9887B7B-3001-4D6D-9BA5-DF978526F28E}" type="datetimeFigureOut">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11/17/2023</a:t>
            </a:fld>
            <a:endPar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E1E9BE7-5954-49A4-AF9A-C3131E778205}"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74172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9887B7B-3001-4D6D-9BA5-DF978526F28E}" type="datetimeFigureOut">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11/17/2023</a:t>
            </a:fld>
            <a:endPar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E1E9BE7-5954-49A4-AF9A-C3131E778205}"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331173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D1D74BF0-DBF8-48E8-AAA2-95108D1630A7}" type="datetimeFigureOut">
              <a:rPr lang="en-US" smtClean="0"/>
              <a:t>11/17/2023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83E9E7FD-475A-4DAD-A1C4-734CD74745B3}" type="slidenum">
              <a:rPr lang="en-US" smtClean="0"/>
              <a:t>‹#›</a:t>
            </a:fld>
            <a:endParaRPr lang="en-US"/>
          </a:p>
        </p:txBody>
      </p:sp>
    </p:spTree>
    <p:extLst>
      <p:ext uri="{BB962C8B-B14F-4D97-AF65-F5344CB8AC3E}">
        <p14:creationId xmlns:p14="http://schemas.microsoft.com/office/powerpoint/2010/main" val="9033128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9887B7B-3001-4D6D-9BA5-DF978526F28E}" type="datetimeFigureOut">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11/17/2023</a:t>
            </a:fld>
            <a:endPar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E1E9BE7-5954-49A4-AF9A-C3131E778205}"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624582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D1D74BF0-DBF8-48E8-AAA2-95108D1630A7}" type="datetimeFigureOut">
              <a:rPr lang="en-US" smtClean="0"/>
              <a:t>11/17/2023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83E9E7FD-475A-4DAD-A1C4-734CD74745B3}" type="slidenum">
              <a:rPr lang="en-US" smtClean="0"/>
              <a:t>‹#›</a:t>
            </a:fld>
            <a:endParaRPr lang="en-US"/>
          </a:p>
        </p:txBody>
      </p:sp>
    </p:spTree>
    <p:extLst>
      <p:ext uri="{BB962C8B-B14F-4D97-AF65-F5344CB8AC3E}">
        <p14:creationId xmlns:p14="http://schemas.microsoft.com/office/powerpoint/2010/main" val="40813695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D1D74BF0-DBF8-48E8-AAA2-95108D1630A7}" type="datetimeFigureOut">
              <a:rPr lang="en-US" smtClean="0"/>
              <a:t>11/17/2023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83E9E7FD-475A-4DAD-A1C4-734CD74745B3}" type="slidenum">
              <a:rPr lang="en-US" smtClean="0"/>
              <a:t>‹#›</a:t>
            </a:fld>
            <a:endParaRPr lang="en-US"/>
          </a:p>
        </p:txBody>
      </p:sp>
    </p:spTree>
    <p:extLst>
      <p:ext uri="{BB962C8B-B14F-4D97-AF65-F5344CB8AC3E}">
        <p14:creationId xmlns:p14="http://schemas.microsoft.com/office/powerpoint/2010/main" val="3736799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D1D74BF0-DBF8-48E8-AAA2-95108D1630A7}" type="datetimeFigureOut">
              <a:rPr lang="en-US" smtClean="0"/>
              <a:t>11/17/2023</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83E9E7FD-475A-4DAD-A1C4-734CD74745B3}" type="slidenum">
              <a:rPr lang="en-US" smtClean="0"/>
              <a:t>‹#›</a:t>
            </a:fld>
            <a:endParaRPr lang="en-US"/>
          </a:p>
        </p:txBody>
      </p:sp>
    </p:spTree>
    <p:extLst>
      <p:ext uri="{BB962C8B-B14F-4D97-AF65-F5344CB8AC3E}">
        <p14:creationId xmlns:p14="http://schemas.microsoft.com/office/powerpoint/2010/main" val="25089209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D1D74BF0-DBF8-48E8-AAA2-95108D1630A7}" type="datetimeFigureOut">
              <a:rPr lang="en-US" smtClean="0"/>
              <a:t>11/17/2023</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83E9E7FD-475A-4DAD-A1C4-734CD74745B3}" type="slidenum">
              <a:rPr lang="en-US" smtClean="0"/>
              <a:t>‹#›</a:t>
            </a:fld>
            <a:endParaRPr lang="en-US"/>
          </a:p>
        </p:txBody>
      </p:sp>
    </p:spTree>
    <p:extLst>
      <p:ext uri="{BB962C8B-B14F-4D97-AF65-F5344CB8AC3E}">
        <p14:creationId xmlns:p14="http://schemas.microsoft.com/office/powerpoint/2010/main" val="406483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D1D74BF0-DBF8-48E8-AAA2-95108D1630A7}" type="datetimeFigureOut">
              <a:rPr lang="en-US" smtClean="0"/>
              <a:t>11/17/2023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83E9E7FD-475A-4DAD-A1C4-734CD74745B3}" type="slidenum">
              <a:rPr lang="en-US" smtClean="0"/>
              <a:t>‹#›</a:t>
            </a:fld>
            <a:endParaRPr lang="en-US"/>
          </a:p>
        </p:txBody>
      </p:sp>
    </p:spTree>
    <p:extLst>
      <p:ext uri="{BB962C8B-B14F-4D97-AF65-F5344CB8AC3E}">
        <p14:creationId xmlns:p14="http://schemas.microsoft.com/office/powerpoint/2010/main" val="3874336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D1D74BF0-DBF8-48E8-AAA2-95108D1630A7}" type="datetimeFigureOut">
              <a:rPr lang="en-US" smtClean="0"/>
              <a:t>11/17/2023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83E9E7FD-475A-4DAD-A1C4-734CD74745B3}" type="slidenum">
              <a:rPr lang="en-US" smtClean="0"/>
              <a:t>‹#›</a:t>
            </a:fld>
            <a:endParaRPr lang="en-US"/>
          </a:p>
        </p:txBody>
      </p:sp>
    </p:spTree>
    <p:extLst>
      <p:ext uri="{BB962C8B-B14F-4D97-AF65-F5344CB8AC3E}">
        <p14:creationId xmlns:p14="http://schemas.microsoft.com/office/powerpoint/2010/main" val="36552468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D1D74BF0-DBF8-48E8-AAA2-95108D1630A7}" type="datetimeFigureOut">
              <a:rPr lang="en-US" smtClean="0"/>
              <a:t>11/17/2023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83E9E7FD-475A-4DAD-A1C4-734CD74745B3}" type="slidenum">
              <a:rPr lang="en-US" smtClean="0"/>
              <a:t>‹#›</a:t>
            </a:fld>
            <a:endParaRPr lang="en-US"/>
          </a:p>
        </p:txBody>
      </p:sp>
    </p:spTree>
    <p:extLst>
      <p:ext uri="{BB962C8B-B14F-4D97-AF65-F5344CB8AC3E}">
        <p14:creationId xmlns:p14="http://schemas.microsoft.com/office/powerpoint/2010/main" val="3413942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7.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image" Target="../media/image6.png"/><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432261" y="-473825"/>
            <a:ext cx="13150734" cy="7331825"/>
          </a:xfrm>
          <a:prstGeom prst="rect">
            <a:avLst/>
          </a:prstGeom>
          <a:solidFill>
            <a:srgbClr val="C1151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rot="17515473">
            <a:off x="-1359253" y="4187625"/>
            <a:ext cx="2458643" cy="1809940"/>
          </a:xfrm>
          <a:prstGeom prst="rect">
            <a:avLst/>
          </a:prstGeom>
        </p:spPr>
      </p:pic>
      <p:sp>
        <p:nvSpPr>
          <p:cNvPr id="9" name="Rectangle 8"/>
          <p:cNvSpPr/>
          <p:nvPr userDrawn="1"/>
        </p:nvSpPr>
        <p:spPr>
          <a:xfrm>
            <a:off x="-432261" y="5408341"/>
            <a:ext cx="13150734" cy="144965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373650" y="-1944546"/>
            <a:ext cx="7535118" cy="7535118"/>
          </a:xfrm>
          <a:prstGeom prst="rect">
            <a:avLst/>
          </a:prstGeom>
        </p:spPr>
      </p:pic>
      <p:pic>
        <p:nvPicPr>
          <p:cNvPr id="11" name="Picture 10"/>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rot="6285841">
            <a:off x="-930298" y="-624585"/>
            <a:ext cx="1651009" cy="1651009"/>
          </a:xfrm>
          <a:prstGeom prst="rect">
            <a:avLst/>
          </a:prstGeom>
        </p:spPr>
      </p:pic>
      <p:pic>
        <p:nvPicPr>
          <p:cNvPr id="12" name="Picture 11"/>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rot="17046188">
            <a:off x="11399882" y="3824470"/>
            <a:ext cx="1968746" cy="1968746"/>
          </a:xfrm>
          <a:prstGeom prst="rect">
            <a:avLst/>
          </a:prstGeom>
        </p:spPr>
      </p:pic>
      <p:pic>
        <p:nvPicPr>
          <p:cNvPr id="15" name="Picture 14"/>
          <p:cNvPicPr>
            <a:picLocks noChangeAspect="1"/>
          </p:cNvPicPr>
          <p:nvPr userDrawn="1"/>
        </p:nvPicPr>
        <p:blipFill>
          <a:blip r:embed="rId16"/>
          <a:stretch>
            <a:fillRect/>
          </a:stretch>
        </p:blipFill>
        <p:spPr>
          <a:xfrm rot="406234">
            <a:off x="11106334" y="-1062896"/>
            <a:ext cx="2512366" cy="2747393"/>
          </a:xfrm>
          <a:prstGeom prst="rect">
            <a:avLst/>
          </a:prstGeom>
        </p:spPr>
      </p:pic>
      <p:pic>
        <p:nvPicPr>
          <p:cNvPr id="17" name="Picture 16"/>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2940268" y="679938"/>
            <a:ext cx="6477755" cy="6858000"/>
          </a:xfrm>
          <a:prstGeom prst="rect">
            <a:avLst/>
          </a:prstGeom>
        </p:spPr>
      </p:pic>
    </p:spTree>
    <p:extLst>
      <p:ext uri="{BB962C8B-B14F-4D97-AF65-F5344CB8AC3E}">
        <p14:creationId xmlns:p14="http://schemas.microsoft.com/office/powerpoint/2010/main" val="25137055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1" y="5903089"/>
            <a:ext cx="12192001" cy="954911"/>
          </a:xfrm>
          <a:prstGeom prst="rect">
            <a:avLst/>
          </a:prstGeom>
          <a:solidFill>
            <a:srgbClr val="C1151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endParaRPr>
          </a:p>
        </p:txBody>
      </p:sp>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8843057" y="-883757"/>
            <a:ext cx="3074495" cy="3846876"/>
          </a:xfrm>
          <a:prstGeom prst="rect">
            <a:avLst/>
          </a:prstGeom>
        </p:spPr>
      </p:pic>
      <p:pic>
        <p:nvPicPr>
          <p:cNvPr id="9" name="Picture 8"/>
          <p:cNvPicPr>
            <a:picLocks noChangeAspect="1"/>
          </p:cNvPicPr>
          <p:nvPr userDrawn="1"/>
        </p:nvPicPr>
        <p:blipFill rotWithShape="1">
          <a:blip r:embed="rId12" cstate="print">
            <a:extLst>
              <a:ext uri="{28A0092B-C50C-407E-A947-70E740481C1C}">
                <a14:useLocalDpi xmlns:a14="http://schemas.microsoft.com/office/drawing/2010/main" val="0"/>
              </a:ext>
            </a:extLst>
          </a:blip>
          <a:srcRect l="-4377" t="169" r="4377" b="6497"/>
          <a:stretch/>
        </p:blipFill>
        <p:spPr>
          <a:xfrm>
            <a:off x="5483268" y="-856527"/>
            <a:ext cx="6464935" cy="7451464"/>
          </a:xfrm>
          <a:prstGeom prst="rect">
            <a:avLst/>
          </a:prstGeom>
        </p:spPr>
      </p:pic>
      <p:pic>
        <p:nvPicPr>
          <p:cNvPr id="2" name="Picture 1"/>
          <p:cNvPicPr>
            <a:picLocks noChangeAspect="1"/>
          </p:cNvPicPr>
          <p:nvPr userDrawn="1"/>
        </p:nvPicPr>
        <p:blipFill rotWithShape="1">
          <a:blip r:embed="rId12" cstate="print">
            <a:extLst>
              <a:ext uri="{28A0092B-C50C-407E-A947-70E740481C1C}">
                <a14:useLocalDpi xmlns:a14="http://schemas.microsoft.com/office/drawing/2010/main" val="0"/>
              </a:ext>
            </a:extLst>
          </a:blip>
          <a:srcRect t="92996"/>
          <a:stretch/>
        </p:blipFill>
        <p:spPr>
          <a:xfrm>
            <a:off x="-1341354" y="6136161"/>
            <a:ext cx="6824622" cy="590308"/>
          </a:xfrm>
          <a:prstGeom prst="rect">
            <a:avLst/>
          </a:prstGeom>
        </p:spPr>
      </p:pic>
      <p:sp>
        <p:nvSpPr>
          <p:cNvPr id="4" name="Rectangle 3"/>
          <p:cNvSpPr/>
          <p:nvPr userDrawn="1"/>
        </p:nvSpPr>
        <p:spPr>
          <a:xfrm>
            <a:off x="-1" y="0"/>
            <a:ext cx="1238492" cy="5903089"/>
          </a:xfrm>
          <a:prstGeom prst="rect">
            <a:avLst/>
          </a:prstGeom>
          <a:solidFill>
            <a:srgbClr val="FFDA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143519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5.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5.xml"/><Relationship Id="rId6" Type="http://schemas.openxmlformats.org/officeDocument/2006/relationships/image" Target="../media/image20.jpeg"/><Relationship Id="rId5" Type="http://schemas.openxmlformats.org/officeDocument/2006/relationships/image" Target="../media/image19.jpg"/><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slideLayout" Target="../slideLayouts/slideLayout15.xml"/><Relationship Id="rId4" Type="http://schemas.openxmlformats.org/officeDocument/2006/relationships/image" Target="../media/image12.jf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6393" y="-4375231"/>
            <a:ext cx="9170741" cy="11321217"/>
          </a:xfrm>
          <a:prstGeom prst="rect">
            <a:avLst/>
          </a:prstGeom>
        </p:spPr>
      </p:pic>
      <p:sp>
        <p:nvSpPr>
          <p:cNvPr id="6" name="TextBox 5"/>
          <p:cNvSpPr txBox="1"/>
          <p:nvPr/>
        </p:nvSpPr>
        <p:spPr>
          <a:xfrm>
            <a:off x="2963119" y="2511707"/>
            <a:ext cx="6713317" cy="584775"/>
          </a:xfrm>
          <a:prstGeom prst="rect">
            <a:avLst/>
          </a:prstGeom>
          <a:noFill/>
        </p:spPr>
        <p:txBody>
          <a:bodyPr wrap="square" rtlCol="0">
            <a:spAutoFit/>
          </a:bodyPr>
          <a:lstStyle/>
          <a:p>
            <a:pPr algn="ctr"/>
            <a:r>
              <a:rPr lang="en-US" sz="3200" i="1" dirty="0" smtClean="0">
                <a:solidFill>
                  <a:schemeClr val="bg1"/>
                </a:solidFill>
              </a:rPr>
              <a:t>Bringing healthy food to your desk…</a:t>
            </a:r>
            <a:endParaRPr lang="en-US" sz="3200" i="1" dirty="0">
              <a:solidFill>
                <a:schemeClr val="bg1"/>
              </a:solidFill>
            </a:endParaRPr>
          </a:p>
        </p:txBody>
      </p:sp>
    </p:spTree>
    <p:extLst>
      <p:ext uri="{BB962C8B-B14F-4D97-AF65-F5344CB8AC3E}">
        <p14:creationId xmlns:p14="http://schemas.microsoft.com/office/powerpoint/2010/main" val="29404337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83664" y="1119134"/>
            <a:ext cx="10515600" cy="523220"/>
          </a:xfrm>
          <a:prstGeom prst="rect">
            <a:avLst/>
          </a:prstGeom>
          <a:noFill/>
        </p:spPr>
        <p:txBody>
          <a:bodyPr wrap="square" rtlCol="0">
            <a:spAutoFit/>
          </a:bodyPr>
          <a:lstStyle/>
          <a:p>
            <a:r>
              <a:rPr lang="en-US" sz="2800" dirty="0" smtClean="0">
                <a:solidFill>
                  <a:srgbClr val="C00000"/>
                </a:solidFill>
              </a:rPr>
              <a:t>IX. CLIENT REVIEW</a:t>
            </a:r>
            <a:endParaRPr lang="en-US" dirty="0">
              <a:solidFill>
                <a:srgbClr val="C00000"/>
              </a:solidFill>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18491" b="4938"/>
          <a:stretch/>
        </p:blipFill>
        <p:spPr>
          <a:xfrm>
            <a:off x="1971462" y="1876615"/>
            <a:ext cx="4493347" cy="1424369"/>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r="10764"/>
          <a:stretch/>
        </p:blipFill>
        <p:spPr>
          <a:xfrm>
            <a:off x="6629400" y="1876615"/>
            <a:ext cx="4626864" cy="3856296"/>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t="77600" r="20899" b="8933"/>
          <a:stretch/>
        </p:blipFill>
        <p:spPr>
          <a:xfrm>
            <a:off x="1971462" y="4117131"/>
            <a:ext cx="4493347" cy="1615780"/>
          </a:xfrm>
          <a:prstGeom prst="rect">
            <a:avLst/>
          </a:prstGeom>
        </p:spPr>
      </p:pic>
    </p:spTree>
    <p:extLst>
      <p:ext uri="{BB962C8B-B14F-4D97-AF65-F5344CB8AC3E}">
        <p14:creationId xmlns:p14="http://schemas.microsoft.com/office/powerpoint/2010/main" val="24023378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11680" y="744230"/>
            <a:ext cx="10515600" cy="523220"/>
          </a:xfrm>
          <a:prstGeom prst="rect">
            <a:avLst/>
          </a:prstGeom>
          <a:noFill/>
        </p:spPr>
        <p:txBody>
          <a:bodyPr wrap="square" rtlCol="0">
            <a:spAutoFit/>
          </a:bodyPr>
          <a:lstStyle/>
          <a:p>
            <a:r>
              <a:rPr lang="en-US" sz="2800" dirty="0" smtClean="0">
                <a:solidFill>
                  <a:srgbClr val="C00000"/>
                </a:solidFill>
              </a:rPr>
              <a:t>THE BRAND</a:t>
            </a:r>
            <a:endParaRPr lang="en-US" dirty="0">
              <a:solidFill>
                <a:srgbClr val="C00000"/>
              </a:solidFill>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1343" y="2048256"/>
            <a:ext cx="2689129" cy="3319272"/>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9528" y="1380744"/>
            <a:ext cx="2879110" cy="1646491"/>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9528" y="3354498"/>
            <a:ext cx="2879110" cy="2159333"/>
          </a:xfrm>
          <a:prstGeom prst="rect">
            <a:avLst/>
          </a:prstGeom>
          <a:ln>
            <a:noFill/>
          </a:ln>
          <a:effectLst>
            <a:outerShdw blurRad="292100" dist="139700" dir="2700000" algn="tl" rotWithShape="0">
              <a:srgbClr val="333333">
                <a:alpha val="65000"/>
              </a:srgbClr>
            </a:outerShdw>
          </a:effectLst>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67694" y="1927093"/>
            <a:ext cx="2784602" cy="3440435"/>
          </a:xfrm>
          <a:prstGeom prst="rect">
            <a:avLst/>
          </a:prstGeom>
          <a:ln>
            <a:noFill/>
          </a:ln>
          <a:effectLst>
            <a:outerShdw blurRad="292100" dist="139700" dir="2700000" algn="tl" rotWithShape="0">
              <a:srgbClr val="333333">
                <a:alpha val="65000"/>
              </a:srgbClr>
            </a:outerShdw>
          </a:effectLst>
        </p:spPr>
      </p:pic>
      <p:pic>
        <p:nvPicPr>
          <p:cNvPr id="13" name="Picture 12"/>
          <p:cNvPicPr>
            <a:picLocks noChangeAspect="1"/>
          </p:cNvPicPr>
          <p:nvPr/>
        </p:nvPicPr>
        <p:blipFill rotWithShape="1">
          <a:blip r:embed="rId6" cstate="print">
            <a:extLst>
              <a:ext uri="{28A0092B-C50C-407E-A947-70E740481C1C}">
                <a14:useLocalDpi xmlns:a14="http://schemas.microsoft.com/office/drawing/2010/main" val="0"/>
              </a:ext>
            </a:extLst>
          </a:blip>
          <a:srcRect b="8469"/>
          <a:stretch/>
        </p:blipFill>
        <p:spPr>
          <a:xfrm>
            <a:off x="5139528" y="3354498"/>
            <a:ext cx="2879110" cy="2159333"/>
          </a:xfrm>
          <a:prstGeom prst="rect">
            <a:avLst/>
          </a:prstGeom>
        </p:spPr>
      </p:pic>
    </p:spTree>
    <p:extLst>
      <p:ext uri="{BB962C8B-B14F-4D97-AF65-F5344CB8AC3E}">
        <p14:creationId xmlns:p14="http://schemas.microsoft.com/office/powerpoint/2010/main" val="42470720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22776" y="2307854"/>
            <a:ext cx="5623560" cy="1107996"/>
          </a:xfrm>
          <a:prstGeom prst="rect">
            <a:avLst/>
          </a:prstGeom>
          <a:noFill/>
        </p:spPr>
        <p:txBody>
          <a:bodyPr wrap="square" rtlCol="0">
            <a:spAutoFit/>
          </a:bodyPr>
          <a:lstStyle/>
          <a:p>
            <a:r>
              <a:rPr lang="en-US" sz="6600" dirty="0" smtClean="0">
                <a:solidFill>
                  <a:srgbClr val="C00000"/>
                </a:solidFill>
              </a:rPr>
              <a:t>THANK YOU !!!</a:t>
            </a:r>
            <a:endParaRPr lang="en-US" sz="4800" dirty="0">
              <a:solidFill>
                <a:srgbClr val="C00000"/>
              </a:solidFill>
            </a:endParaRPr>
          </a:p>
        </p:txBody>
      </p:sp>
    </p:spTree>
    <p:extLst>
      <p:ext uri="{BB962C8B-B14F-4D97-AF65-F5344CB8AC3E}">
        <p14:creationId xmlns:p14="http://schemas.microsoft.com/office/powerpoint/2010/main" val="1477809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275881" y="1302674"/>
            <a:ext cx="7368249" cy="4392071"/>
          </a:xfrm>
        </p:spPr>
        <p:txBody>
          <a:bodyPr/>
          <a:lstStyle/>
          <a:p>
            <a:pPr algn="r"/>
            <a:r>
              <a:rPr lang="en-US" sz="2800" dirty="0" smtClean="0">
                <a:latin typeface="+mn-lt"/>
              </a:rPr>
              <a:t>Hello Everyone, </a:t>
            </a:r>
            <a:br>
              <a:rPr lang="en-US" sz="2800" dirty="0" smtClean="0">
                <a:latin typeface="+mn-lt"/>
              </a:rPr>
            </a:br>
            <a:r>
              <a:rPr lang="en-US" sz="2800" dirty="0" smtClean="0">
                <a:latin typeface="+mn-lt"/>
              </a:rPr>
              <a:t>My </a:t>
            </a:r>
            <a:r>
              <a:rPr lang="en-US" sz="2800" dirty="0">
                <a:latin typeface="+mn-lt"/>
              </a:rPr>
              <a:t>name is Ruth, some months ago I resigned from my 9 to 5 job in order to fully meet up with the responsilities of a mum due to some readjustments in the family. Prior to my resignation, in the course of a conversation with a friend and thinking of the what </a:t>
            </a:r>
            <a:r>
              <a:rPr lang="en-US" sz="2800">
                <a:latin typeface="+mn-lt"/>
              </a:rPr>
              <a:t>next </a:t>
            </a:r>
            <a:r>
              <a:rPr lang="en-US" sz="2800" smtClean="0">
                <a:latin typeface="+mn-lt"/>
              </a:rPr>
              <a:t>phase</a:t>
            </a:r>
            <a:r>
              <a:rPr lang="en-US" sz="2800" dirty="0" smtClean="0">
                <a:latin typeface="+mn-lt"/>
              </a:rPr>
              <a:t>, she reminded me of some meals (eru) to be precise she had eaten at my home. Just then the idea to cook at home and sell came up </a:t>
            </a:r>
            <a:r>
              <a:rPr lang="en-US" sz="2800" dirty="0">
                <a:latin typeface="+mn-lt"/>
              </a:rPr>
              <a:t>and Shiloh’s delicacies was born.</a:t>
            </a: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595" t="-13125" r="-595" b="33177"/>
          <a:stretch/>
        </p:blipFill>
        <p:spPr>
          <a:xfrm>
            <a:off x="-1354238" y="-295154"/>
            <a:ext cx="7153154" cy="7153154"/>
          </a:xfrm>
          <a:prstGeom prst="rect">
            <a:avLst/>
          </a:prstGeom>
        </p:spPr>
      </p:pic>
    </p:spTree>
    <p:extLst>
      <p:ext uri="{BB962C8B-B14F-4D97-AF65-F5344CB8AC3E}">
        <p14:creationId xmlns:p14="http://schemas.microsoft.com/office/powerpoint/2010/main" val="25734693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13703" y="2002420"/>
            <a:ext cx="10134600" cy="3539430"/>
          </a:xfrm>
          <a:prstGeom prst="rect">
            <a:avLst/>
          </a:prstGeom>
          <a:noFill/>
        </p:spPr>
        <p:txBody>
          <a:bodyPr wrap="square" rtlCol="0">
            <a:spAutoFit/>
          </a:bodyPr>
          <a:lstStyle/>
          <a:p>
            <a:r>
              <a:rPr lang="en-US" sz="2800" dirty="0" smtClean="0"/>
              <a:t>During my days in the white collar job I had noticed the following problems faced:</a:t>
            </a:r>
          </a:p>
          <a:p>
            <a:pPr marL="457200" indent="-457200">
              <a:buFont typeface="Arial" panose="020B0604020202020204" pitchFamily="34" charset="0"/>
              <a:buChar char="•"/>
            </a:pPr>
            <a:r>
              <a:rPr lang="en-US" sz="2800" dirty="0" smtClean="0"/>
              <a:t>Difficult access </a:t>
            </a:r>
            <a:r>
              <a:rPr lang="en-US" sz="2800" dirty="0"/>
              <a:t>to food at a given time </a:t>
            </a:r>
            <a:endParaRPr lang="en-US" sz="2800" dirty="0" smtClean="0"/>
          </a:p>
          <a:p>
            <a:pPr marL="457200" indent="-457200">
              <a:buFont typeface="Arial" panose="020B0604020202020204" pitchFamily="34" charset="0"/>
              <a:buChar char="•"/>
            </a:pPr>
            <a:r>
              <a:rPr lang="en-US" sz="2800" dirty="0"/>
              <a:t>F</a:t>
            </a:r>
            <a:r>
              <a:rPr lang="en-US" sz="2800" dirty="0" smtClean="0"/>
              <a:t>ood </a:t>
            </a:r>
            <a:r>
              <a:rPr lang="en-US" sz="2800" dirty="0"/>
              <a:t>that met our desires </a:t>
            </a:r>
            <a:r>
              <a:rPr lang="en-US" sz="2800" dirty="0" smtClean="0"/>
              <a:t>was scarce to find </a:t>
            </a:r>
          </a:p>
          <a:p>
            <a:pPr marL="457200" indent="-457200">
              <a:buFont typeface="Arial" panose="020B0604020202020204" pitchFamily="34" charset="0"/>
              <a:buChar char="•"/>
            </a:pPr>
            <a:r>
              <a:rPr lang="en-US" sz="2800" dirty="0"/>
              <a:t>E</a:t>
            </a:r>
            <a:r>
              <a:rPr lang="en-US" sz="2800" dirty="0" smtClean="0"/>
              <a:t>ating healthy was not a routine.</a:t>
            </a:r>
          </a:p>
          <a:p>
            <a:pPr marL="457200" indent="-457200">
              <a:buFont typeface="Arial" panose="020B0604020202020204" pitchFamily="34" charset="0"/>
              <a:buChar char="•"/>
            </a:pPr>
            <a:r>
              <a:rPr lang="en-US" sz="2800" dirty="0" smtClean="0"/>
              <a:t>Our foods needed </a:t>
            </a:r>
            <a:r>
              <a:rPr lang="en-US" sz="2800" dirty="0"/>
              <a:t>to have </a:t>
            </a:r>
            <a:r>
              <a:rPr lang="en-US" sz="2800" dirty="0" smtClean="0"/>
              <a:t>basic nutrients </a:t>
            </a:r>
            <a:r>
              <a:rPr lang="en-US" sz="2800" dirty="0"/>
              <a:t>that contribute in building our immune systems and most especially help </a:t>
            </a:r>
            <a:r>
              <a:rPr lang="en-US" sz="2800" dirty="0" smtClean="0"/>
              <a:t>us stay healthy</a:t>
            </a:r>
            <a:r>
              <a:rPr lang="en-US" dirty="0" smtClean="0"/>
              <a:t>.</a:t>
            </a:r>
            <a:endParaRPr lang="en-US" dirty="0"/>
          </a:p>
        </p:txBody>
      </p:sp>
      <p:sp>
        <p:nvSpPr>
          <p:cNvPr id="4" name="TextBox 3"/>
          <p:cNvSpPr txBox="1"/>
          <p:nvPr/>
        </p:nvSpPr>
        <p:spPr>
          <a:xfrm>
            <a:off x="1613703" y="1344591"/>
            <a:ext cx="10515600" cy="523220"/>
          </a:xfrm>
          <a:prstGeom prst="rect">
            <a:avLst/>
          </a:prstGeom>
          <a:noFill/>
        </p:spPr>
        <p:txBody>
          <a:bodyPr wrap="square" rtlCol="0">
            <a:spAutoFit/>
          </a:bodyPr>
          <a:lstStyle/>
          <a:p>
            <a:r>
              <a:rPr lang="en-US" sz="2800" dirty="0" smtClean="0">
                <a:solidFill>
                  <a:srgbClr val="C00000"/>
                </a:solidFill>
              </a:rPr>
              <a:t>II.PROBLEMS FACED</a:t>
            </a:r>
            <a:endParaRPr lang="en-US" dirty="0">
              <a:solidFill>
                <a:srgbClr val="C00000"/>
              </a:solidFill>
            </a:endParaRPr>
          </a:p>
        </p:txBody>
      </p:sp>
    </p:spTree>
    <p:extLst>
      <p:ext uri="{BB962C8B-B14F-4D97-AF65-F5344CB8AC3E}">
        <p14:creationId xmlns:p14="http://schemas.microsoft.com/office/powerpoint/2010/main" val="40526362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97307" y="582684"/>
            <a:ext cx="10515600" cy="523220"/>
          </a:xfrm>
          <a:prstGeom prst="rect">
            <a:avLst/>
          </a:prstGeom>
          <a:noFill/>
        </p:spPr>
        <p:txBody>
          <a:bodyPr wrap="square" rtlCol="0">
            <a:spAutoFit/>
          </a:bodyPr>
          <a:lstStyle/>
          <a:p>
            <a:r>
              <a:rPr lang="en-US" sz="2800" dirty="0" smtClean="0">
                <a:solidFill>
                  <a:srgbClr val="C00000"/>
                </a:solidFill>
              </a:rPr>
              <a:t>III.SOLUTIONS</a:t>
            </a:r>
            <a:endParaRPr lang="en-US" dirty="0">
              <a:solidFill>
                <a:srgbClr val="C00000"/>
              </a:solidFill>
            </a:endParaRPr>
          </a:p>
        </p:txBody>
      </p:sp>
      <p:sp>
        <p:nvSpPr>
          <p:cNvPr id="5" name="TextBox 4"/>
          <p:cNvSpPr txBox="1"/>
          <p:nvPr/>
        </p:nvSpPr>
        <p:spPr>
          <a:xfrm>
            <a:off x="1681224" y="1187422"/>
            <a:ext cx="9766138" cy="1292662"/>
          </a:xfrm>
          <a:prstGeom prst="rect">
            <a:avLst/>
          </a:prstGeom>
          <a:noFill/>
        </p:spPr>
        <p:txBody>
          <a:bodyPr wrap="square" rtlCol="0">
            <a:spAutoFit/>
          </a:bodyPr>
          <a:lstStyle/>
          <a:p>
            <a:r>
              <a:rPr lang="en-US" sz="2600" dirty="0"/>
              <a:t>Shiloh’s delicacies is not just a food delivery initiative. Its concept came from a place of love and its desire and actions so far has been to;</a:t>
            </a:r>
            <a:br>
              <a:rPr lang="en-US" sz="2600" dirty="0"/>
            </a:br>
            <a:endParaRPr lang="en-US" sz="2600" dirty="0"/>
          </a:p>
        </p:txBody>
      </p:sp>
      <p:sp>
        <p:nvSpPr>
          <p:cNvPr id="10" name="TextBox 9"/>
          <p:cNvSpPr txBox="1"/>
          <p:nvPr/>
        </p:nvSpPr>
        <p:spPr>
          <a:xfrm>
            <a:off x="1597307" y="2149554"/>
            <a:ext cx="10427824" cy="4370427"/>
          </a:xfrm>
          <a:prstGeom prst="rect">
            <a:avLst/>
          </a:prstGeom>
          <a:noFill/>
        </p:spPr>
        <p:txBody>
          <a:bodyPr wrap="square" rtlCol="0">
            <a:spAutoFit/>
          </a:bodyPr>
          <a:lstStyle/>
          <a:p>
            <a:pPr marL="457200" lvl="0" indent="-457200">
              <a:buFont typeface="Arial" panose="020B0604020202020204" pitchFamily="34" charset="0"/>
              <a:buChar char="•"/>
            </a:pPr>
            <a:r>
              <a:rPr lang="en-US" sz="2600" dirty="0"/>
              <a:t>Bring home food to our clients at their demand to their specific destinations</a:t>
            </a:r>
          </a:p>
          <a:p>
            <a:pPr marL="457200" lvl="0" indent="-457200">
              <a:buFont typeface="Arial" panose="020B0604020202020204" pitchFamily="34" charset="0"/>
              <a:buChar char="•"/>
            </a:pPr>
            <a:r>
              <a:rPr lang="en-US" sz="2600" dirty="0"/>
              <a:t>Ensure that our meals respect dietary standards as we use high quality and fresh ingredients from our pots to their mouths.</a:t>
            </a:r>
          </a:p>
          <a:p>
            <a:pPr marL="457200" lvl="0" indent="-457200">
              <a:buFont typeface="Arial" panose="020B0604020202020204" pitchFamily="34" charset="0"/>
              <a:buChar char="•"/>
            </a:pPr>
            <a:r>
              <a:rPr lang="en-US" sz="2600" dirty="0"/>
              <a:t>Most especially we ensure a constant communication with our clients to get their feedback and propositions on how to ensure a positive health dieting.</a:t>
            </a:r>
          </a:p>
          <a:p>
            <a:pPr marL="457200" lvl="0" indent="-457200">
              <a:buFont typeface="Arial" panose="020B0604020202020204" pitchFamily="34" charset="0"/>
              <a:buChar char="•"/>
            </a:pPr>
            <a:r>
              <a:rPr lang="en-US" sz="2600" dirty="0"/>
              <a:t>We give that special touch of keeping in touch with our clients and going the extra mile to satisfy their cravings// yes their cravings.</a:t>
            </a:r>
          </a:p>
          <a:p>
            <a:r>
              <a:rPr lang="en-US" dirty="0"/>
              <a:t> </a:t>
            </a:r>
            <a:r>
              <a:rPr lang="en-US" sz="2600" dirty="0"/>
              <a:t/>
            </a:r>
            <a:br>
              <a:rPr lang="en-US" sz="2600" dirty="0"/>
            </a:br>
            <a:endParaRPr lang="en-US" sz="2600" dirty="0"/>
          </a:p>
        </p:txBody>
      </p:sp>
    </p:spTree>
    <p:extLst>
      <p:ext uri="{BB962C8B-B14F-4D97-AF65-F5344CB8AC3E}">
        <p14:creationId xmlns:p14="http://schemas.microsoft.com/office/powerpoint/2010/main" val="39760470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67254" y="1389183"/>
            <a:ext cx="9847385" cy="1239716"/>
          </a:xfrm>
          <a:prstGeom prst="rect">
            <a:avLst/>
          </a:prstGeom>
          <a:noFill/>
        </p:spPr>
        <p:txBody>
          <a:bodyPr wrap="square" rtlCol="0">
            <a:spAutoFit/>
          </a:bodyPr>
          <a:lstStyle/>
          <a:p>
            <a:endParaRPr lang="en-US" dirty="0"/>
          </a:p>
        </p:txBody>
      </p:sp>
      <p:sp>
        <p:nvSpPr>
          <p:cNvPr id="5" name="TextBox 4"/>
          <p:cNvSpPr txBox="1"/>
          <p:nvPr/>
        </p:nvSpPr>
        <p:spPr>
          <a:xfrm>
            <a:off x="1767248" y="1624320"/>
            <a:ext cx="9847385" cy="1292662"/>
          </a:xfrm>
          <a:prstGeom prst="rect">
            <a:avLst/>
          </a:prstGeom>
          <a:noFill/>
        </p:spPr>
        <p:txBody>
          <a:bodyPr wrap="square" rtlCol="0">
            <a:spAutoFit/>
          </a:bodyPr>
          <a:lstStyle/>
          <a:p>
            <a:r>
              <a:rPr lang="en-US" sz="2600" dirty="0"/>
              <a:t>That’s where we make a difference. Having observing the reality of the economic realities, we came up with a price tag that meat the average Cameroonian.  Since our aim is to feed and not to make people poor</a:t>
            </a:r>
            <a:r>
              <a:rPr lang="en-US" sz="2600" dirty="0" smtClean="0"/>
              <a:t>.</a:t>
            </a:r>
            <a:endParaRPr lang="en-US" sz="2600" dirty="0"/>
          </a:p>
        </p:txBody>
      </p:sp>
      <p:sp>
        <p:nvSpPr>
          <p:cNvPr id="6" name="TextBox 5"/>
          <p:cNvSpPr txBox="1"/>
          <p:nvPr/>
        </p:nvSpPr>
        <p:spPr>
          <a:xfrm>
            <a:off x="1767248" y="2916982"/>
            <a:ext cx="9847385" cy="3385542"/>
          </a:xfrm>
          <a:prstGeom prst="rect">
            <a:avLst/>
          </a:prstGeom>
          <a:noFill/>
        </p:spPr>
        <p:txBody>
          <a:bodyPr wrap="square" rtlCol="0">
            <a:spAutoFit/>
          </a:bodyPr>
          <a:lstStyle/>
          <a:p>
            <a:pPr marL="285750" lvl="0" indent="-285750">
              <a:buFont typeface="Arial" panose="020B0604020202020204" pitchFamily="34" charset="0"/>
              <a:buChar char="•"/>
            </a:pPr>
            <a:r>
              <a:rPr lang="en-US" sz="2600" dirty="0"/>
              <a:t>Our prices ranging from a 1000 </a:t>
            </a:r>
            <a:r>
              <a:rPr lang="en-US" sz="2600" dirty="0" err="1"/>
              <a:t>fcfa</a:t>
            </a:r>
            <a:r>
              <a:rPr lang="en-US" sz="2600" dirty="0"/>
              <a:t> to infinity </a:t>
            </a:r>
            <a:r>
              <a:rPr lang="en-US" sz="2600" dirty="0" err="1"/>
              <a:t>admist</a:t>
            </a:r>
            <a:r>
              <a:rPr lang="en-US" sz="2600" dirty="0"/>
              <a:t> the quality services we render sets SD out of the normal</a:t>
            </a:r>
          </a:p>
          <a:p>
            <a:pPr marL="285750" lvl="0" indent="-285750">
              <a:buFont typeface="Arial" panose="020B0604020202020204" pitchFamily="34" charset="0"/>
              <a:buChar char="•"/>
            </a:pPr>
            <a:r>
              <a:rPr lang="en-US" sz="2600" dirty="0"/>
              <a:t>Our dynamic meal menu which is meant at satisfying the clients health needs and cravings.</a:t>
            </a:r>
          </a:p>
          <a:p>
            <a:pPr marL="285750" lvl="0" indent="-285750">
              <a:buFont typeface="Arial" panose="020B0604020202020204" pitchFamily="34" charset="0"/>
              <a:buChar char="•"/>
            </a:pPr>
            <a:r>
              <a:rPr lang="en-US" sz="2600" dirty="0"/>
              <a:t>The most important which with which we season our meals before which is love as we imagine the smiles on our clients faces when we deliver.</a:t>
            </a:r>
          </a:p>
          <a:p>
            <a:endParaRPr lang="en-US" sz="2600" dirty="0"/>
          </a:p>
        </p:txBody>
      </p:sp>
      <p:sp>
        <p:nvSpPr>
          <p:cNvPr id="7" name="TextBox 6"/>
          <p:cNvSpPr txBox="1"/>
          <p:nvPr/>
        </p:nvSpPr>
        <p:spPr>
          <a:xfrm>
            <a:off x="1767248" y="1101100"/>
            <a:ext cx="10515600" cy="523220"/>
          </a:xfrm>
          <a:prstGeom prst="rect">
            <a:avLst/>
          </a:prstGeom>
          <a:noFill/>
        </p:spPr>
        <p:txBody>
          <a:bodyPr wrap="square" rtlCol="0">
            <a:spAutoFit/>
          </a:bodyPr>
          <a:lstStyle/>
          <a:p>
            <a:pPr lvl="0"/>
            <a:r>
              <a:rPr lang="en-US" sz="2800" dirty="0" smtClean="0">
                <a:solidFill>
                  <a:srgbClr val="C00000"/>
                </a:solidFill>
              </a:rPr>
              <a:t>IV. UNIQUENESS</a:t>
            </a:r>
            <a:endParaRPr lang="en-US" dirty="0"/>
          </a:p>
        </p:txBody>
      </p:sp>
    </p:spTree>
    <p:extLst>
      <p:ext uri="{BB962C8B-B14F-4D97-AF65-F5344CB8AC3E}">
        <p14:creationId xmlns:p14="http://schemas.microsoft.com/office/powerpoint/2010/main" val="5709233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39112" y="1307592"/>
            <a:ext cx="9336024" cy="1216152"/>
          </a:xfrm>
          <a:prstGeom prst="rect">
            <a:avLst/>
          </a:prstGeom>
          <a:noFill/>
        </p:spPr>
        <p:txBody>
          <a:bodyPr wrap="square" rtlCol="0">
            <a:spAutoFit/>
          </a:bodyPr>
          <a:lstStyle/>
          <a:p>
            <a:endParaRPr lang="en-US" dirty="0"/>
          </a:p>
        </p:txBody>
      </p:sp>
      <p:sp>
        <p:nvSpPr>
          <p:cNvPr id="4" name="TextBox 3"/>
          <p:cNvSpPr txBox="1"/>
          <p:nvPr/>
        </p:nvSpPr>
        <p:spPr>
          <a:xfrm>
            <a:off x="1965960" y="1720846"/>
            <a:ext cx="8211312" cy="3539430"/>
          </a:xfrm>
          <a:prstGeom prst="rect">
            <a:avLst/>
          </a:prstGeom>
          <a:noFill/>
        </p:spPr>
        <p:txBody>
          <a:bodyPr wrap="square" rtlCol="0">
            <a:spAutoFit/>
          </a:bodyPr>
          <a:lstStyle/>
          <a:p>
            <a:r>
              <a:rPr lang="en-US" sz="2800" dirty="0"/>
              <a:t>At the beginning, as I earlier said, we targeted a very small market since we were just out to make meals to be happy. </a:t>
            </a:r>
            <a:endParaRPr lang="en-US" sz="2800" dirty="0" smtClean="0"/>
          </a:p>
          <a:p>
            <a:r>
              <a:rPr lang="en-US" sz="2800" dirty="0" smtClean="0"/>
              <a:t>But </a:t>
            </a:r>
            <a:r>
              <a:rPr lang="en-US" sz="2800" dirty="0"/>
              <a:t>now, we are targeting Cameroon and yes the Globe. Cause after all if you can thrive in Cameroon, you can certainly thrive everywhere.</a:t>
            </a:r>
          </a:p>
          <a:p>
            <a:r>
              <a:rPr lang="en-US" sz="2800" dirty="0"/>
              <a:t>SO yes, SD intends reaching to every corner where its number is dialed.</a:t>
            </a:r>
          </a:p>
        </p:txBody>
      </p:sp>
      <p:sp>
        <p:nvSpPr>
          <p:cNvPr id="5" name="TextBox 4"/>
          <p:cNvSpPr txBox="1"/>
          <p:nvPr/>
        </p:nvSpPr>
        <p:spPr>
          <a:xfrm>
            <a:off x="1965960" y="899678"/>
            <a:ext cx="10515600" cy="523220"/>
          </a:xfrm>
          <a:prstGeom prst="rect">
            <a:avLst/>
          </a:prstGeom>
          <a:noFill/>
        </p:spPr>
        <p:txBody>
          <a:bodyPr wrap="square" rtlCol="0">
            <a:spAutoFit/>
          </a:bodyPr>
          <a:lstStyle/>
          <a:p>
            <a:r>
              <a:rPr lang="en-US" sz="2800" dirty="0">
                <a:solidFill>
                  <a:srgbClr val="C00000"/>
                </a:solidFill>
              </a:rPr>
              <a:t>V</a:t>
            </a:r>
            <a:r>
              <a:rPr lang="en-US" sz="2800" dirty="0" smtClean="0">
                <a:solidFill>
                  <a:srgbClr val="C00000"/>
                </a:solidFill>
              </a:rPr>
              <a:t>. MARKET</a:t>
            </a:r>
            <a:endParaRPr lang="en-US" dirty="0">
              <a:solidFill>
                <a:srgbClr val="C00000"/>
              </a:solidFill>
            </a:endParaRPr>
          </a:p>
        </p:txBody>
      </p:sp>
    </p:spTree>
    <p:extLst>
      <p:ext uri="{BB962C8B-B14F-4D97-AF65-F5344CB8AC3E}">
        <p14:creationId xmlns:p14="http://schemas.microsoft.com/office/powerpoint/2010/main" val="15744119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73936" y="1645920"/>
            <a:ext cx="9610344" cy="2893100"/>
          </a:xfrm>
          <a:prstGeom prst="rect">
            <a:avLst/>
          </a:prstGeom>
          <a:noFill/>
        </p:spPr>
        <p:txBody>
          <a:bodyPr wrap="square" rtlCol="0">
            <a:spAutoFit/>
          </a:bodyPr>
          <a:lstStyle/>
          <a:p>
            <a:r>
              <a:rPr lang="en-US" sz="2600" dirty="0"/>
              <a:t>We offer a dynamic meal menu mostly centered on food grown here in Cameroon. Most especially you won’t want to taste any other thing if you taste our </a:t>
            </a:r>
          </a:p>
          <a:p>
            <a:pPr marL="457200" lvl="0" indent="-457200">
              <a:buFont typeface="Arial" panose="020B0604020202020204" pitchFamily="34" charset="0"/>
              <a:buChar char="•"/>
            </a:pPr>
            <a:r>
              <a:rPr lang="en-US" sz="2600" dirty="0"/>
              <a:t>Eru</a:t>
            </a:r>
          </a:p>
          <a:p>
            <a:pPr marL="457200" lvl="0" indent="-457200">
              <a:buFont typeface="Arial" panose="020B0604020202020204" pitchFamily="34" charset="0"/>
              <a:buChar char="•"/>
            </a:pPr>
            <a:r>
              <a:rPr lang="en-US" sz="2600" dirty="0" err="1"/>
              <a:t>Ekwang</a:t>
            </a:r>
            <a:endParaRPr lang="en-US" sz="2600" dirty="0"/>
          </a:p>
          <a:p>
            <a:pPr marL="457200" lvl="0" indent="-457200">
              <a:buFont typeface="Arial" panose="020B0604020202020204" pitchFamily="34" charset="0"/>
              <a:buChar char="•"/>
            </a:pPr>
            <a:r>
              <a:rPr lang="en-US" sz="2600" dirty="0" err="1"/>
              <a:t>Ndole</a:t>
            </a:r>
            <a:endParaRPr lang="en-US" sz="2600" dirty="0"/>
          </a:p>
          <a:p>
            <a:endParaRPr lang="en-US" sz="2600" dirty="0"/>
          </a:p>
        </p:txBody>
      </p:sp>
      <p:sp>
        <p:nvSpPr>
          <p:cNvPr id="4" name="Round Same Side Corner Rectangle 3"/>
          <p:cNvSpPr/>
          <p:nvPr/>
        </p:nvSpPr>
        <p:spPr>
          <a:xfrm>
            <a:off x="2660904" y="4343400"/>
            <a:ext cx="1755648" cy="1143000"/>
          </a:xfrm>
          <a:prstGeom prst="round2Same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a:off x="5701284" y="4343400"/>
            <a:ext cx="1755648" cy="1143000"/>
          </a:xfrm>
          <a:prstGeom prst="round2SameRect">
            <a:avLst/>
          </a:prstGeom>
          <a:blipFill dpi="0" rotWithShape="1">
            <a:blip r:embed="rId3"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 Same Side Corner Rectangle 5"/>
          <p:cNvSpPr/>
          <p:nvPr/>
        </p:nvSpPr>
        <p:spPr>
          <a:xfrm>
            <a:off x="8741664" y="4343400"/>
            <a:ext cx="1755648" cy="1143000"/>
          </a:xfrm>
          <a:prstGeom prst="round2Same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965960" y="899678"/>
            <a:ext cx="10515600" cy="523220"/>
          </a:xfrm>
          <a:prstGeom prst="rect">
            <a:avLst/>
          </a:prstGeom>
          <a:noFill/>
        </p:spPr>
        <p:txBody>
          <a:bodyPr wrap="square" rtlCol="0">
            <a:spAutoFit/>
          </a:bodyPr>
          <a:lstStyle/>
          <a:p>
            <a:r>
              <a:rPr lang="en-US" sz="2800" dirty="0" smtClean="0">
                <a:solidFill>
                  <a:srgbClr val="C00000"/>
                </a:solidFill>
              </a:rPr>
              <a:t>VI. MEALS</a:t>
            </a:r>
            <a:endParaRPr lang="en-US" dirty="0">
              <a:solidFill>
                <a:srgbClr val="C00000"/>
              </a:solidFill>
            </a:endParaRPr>
          </a:p>
        </p:txBody>
      </p:sp>
    </p:spTree>
    <p:extLst>
      <p:ext uri="{BB962C8B-B14F-4D97-AF65-F5344CB8AC3E}">
        <p14:creationId xmlns:p14="http://schemas.microsoft.com/office/powerpoint/2010/main" val="11732705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65960" y="2447026"/>
            <a:ext cx="8878824" cy="2246769"/>
          </a:xfrm>
          <a:prstGeom prst="rect">
            <a:avLst/>
          </a:prstGeom>
          <a:noFill/>
        </p:spPr>
        <p:txBody>
          <a:bodyPr wrap="square" rtlCol="0">
            <a:spAutoFit/>
          </a:bodyPr>
          <a:lstStyle/>
          <a:p>
            <a:r>
              <a:rPr lang="en-US" sz="2800" dirty="0" smtClean="0"/>
              <a:t>Certainly </a:t>
            </a:r>
            <a:r>
              <a:rPr lang="en-US" sz="2800" dirty="0"/>
              <a:t>we are a young team of 3 dynamic ladies and a man daily improving on ourselves to satisfy our clients, but given our intention to expand our scope we are sure to be recruiting soon in order to satisfy the growing market.</a:t>
            </a:r>
          </a:p>
          <a:p>
            <a:endParaRPr lang="en-US" sz="2800" dirty="0"/>
          </a:p>
        </p:txBody>
      </p:sp>
      <p:sp>
        <p:nvSpPr>
          <p:cNvPr id="4" name="TextBox 3"/>
          <p:cNvSpPr txBox="1"/>
          <p:nvPr/>
        </p:nvSpPr>
        <p:spPr>
          <a:xfrm>
            <a:off x="1965960" y="1466606"/>
            <a:ext cx="10515600" cy="523220"/>
          </a:xfrm>
          <a:prstGeom prst="rect">
            <a:avLst/>
          </a:prstGeom>
          <a:noFill/>
        </p:spPr>
        <p:txBody>
          <a:bodyPr wrap="square" rtlCol="0">
            <a:spAutoFit/>
          </a:bodyPr>
          <a:lstStyle/>
          <a:p>
            <a:r>
              <a:rPr lang="en-US" sz="2800" dirty="0" smtClean="0">
                <a:solidFill>
                  <a:srgbClr val="C00000"/>
                </a:solidFill>
              </a:rPr>
              <a:t>VII. TEAM</a:t>
            </a:r>
            <a:endParaRPr lang="en-US" dirty="0">
              <a:solidFill>
                <a:srgbClr val="C00000"/>
              </a:solidFill>
            </a:endParaRPr>
          </a:p>
        </p:txBody>
      </p:sp>
    </p:spTree>
    <p:extLst>
      <p:ext uri="{BB962C8B-B14F-4D97-AF65-F5344CB8AC3E}">
        <p14:creationId xmlns:p14="http://schemas.microsoft.com/office/powerpoint/2010/main" val="39717790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83664" y="1119134"/>
            <a:ext cx="10515600" cy="523220"/>
          </a:xfrm>
          <a:prstGeom prst="rect">
            <a:avLst/>
          </a:prstGeom>
          <a:noFill/>
        </p:spPr>
        <p:txBody>
          <a:bodyPr wrap="square" rtlCol="0">
            <a:spAutoFit/>
          </a:bodyPr>
          <a:lstStyle/>
          <a:p>
            <a:r>
              <a:rPr lang="en-US" sz="2800" dirty="0" smtClean="0">
                <a:solidFill>
                  <a:srgbClr val="C00000"/>
                </a:solidFill>
              </a:rPr>
              <a:t>VIII. PROSPECTS</a:t>
            </a:r>
            <a:endParaRPr lang="en-US" dirty="0">
              <a:solidFill>
                <a:srgbClr val="C00000"/>
              </a:solidFill>
            </a:endParaRPr>
          </a:p>
        </p:txBody>
      </p:sp>
      <p:sp>
        <p:nvSpPr>
          <p:cNvPr id="7" name="TextBox 6"/>
          <p:cNvSpPr txBox="1"/>
          <p:nvPr/>
        </p:nvSpPr>
        <p:spPr>
          <a:xfrm>
            <a:off x="1883664" y="1709928"/>
            <a:ext cx="9592056" cy="4093428"/>
          </a:xfrm>
          <a:prstGeom prst="rect">
            <a:avLst/>
          </a:prstGeom>
          <a:noFill/>
        </p:spPr>
        <p:txBody>
          <a:bodyPr wrap="square" rtlCol="0">
            <a:spAutoFit/>
          </a:bodyPr>
          <a:lstStyle/>
          <a:p>
            <a:r>
              <a:rPr lang="en-US" sz="2600"/>
              <a:t>So far, based on certain feedback, we are working towards a better timely delivery service as we understand that it’s not just about eating, but eating at the right time.</a:t>
            </a:r>
          </a:p>
          <a:p>
            <a:r>
              <a:rPr lang="en-US" sz="2600"/>
              <a:t>The goal has always been to serve a complete meal to our clients that is entrée, main course, appetizer (goal) and we are gradually working towards achieving that goal.  </a:t>
            </a:r>
          </a:p>
          <a:p>
            <a:r>
              <a:rPr lang="en-US" sz="2600"/>
              <a:t>The demand from our clients is becoming too much for our facilities especially as they request a need for an SD home where they could better digest the meals we serve. We look towards getting investors to assist us attain that goal.</a:t>
            </a:r>
          </a:p>
        </p:txBody>
      </p:sp>
    </p:spTree>
    <p:extLst>
      <p:ext uri="{BB962C8B-B14F-4D97-AF65-F5344CB8AC3E}">
        <p14:creationId xmlns:p14="http://schemas.microsoft.com/office/powerpoint/2010/main" val="352912572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1387</TotalTime>
  <Words>579</Words>
  <Application>Microsoft Office PowerPoint</Application>
  <PresentationFormat>Widescreen</PresentationFormat>
  <Paragraphs>38</Paragraphs>
  <Slides>12</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12</vt:i4>
      </vt:variant>
    </vt:vector>
  </HeadingPairs>
  <TitlesOfParts>
    <vt:vector size="17" baseType="lpstr">
      <vt:lpstr>Arial</vt:lpstr>
      <vt:lpstr>Calibri</vt:lpstr>
      <vt:lpstr>Calibri Light</vt:lpstr>
      <vt:lpstr>Office Theme</vt:lpstr>
      <vt:lpstr>2_Custom Design</vt:lpstr>
      <vt:lpstr>PowerPoint Presentation</vt:lpstr>
      <vt:lpstr>Hello Everyone,  My name is Ruth, some months ago I resigned from my 9 to 5 job in order to fully meet up with the responsilities of a mum due to some readjustments in the family. Prior to my resignation, in the course of a conversation with a friend and thinking of the what next phase, she reminded me of some meals (eru) to be precise she had eaten at my home. Just then the idea to cook at home and sell came up and Shiloh’s delicacies was born.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MIracle Baba</dc:creator>
  <cp:lastModifiedBy>MIracle Baba</cp:lastModifiedBy>
  <cp:revision>31</cp:revision>
  <dcterms:created xsi:type="dcterms:W3CDTF">2023-11-16T19:26:12Z</dcterms:created>
  <dcterms:modified xsi:type="dcterms:W3CDTF">2023-11-17T19:11:42Z</dcterms:modified>
</cp:coreProperties>
</file>